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71" r:id="rId12"/>
    <p:sldId id="287" r:id="rId13"/>
    <p:sldId id="288" r:id="rId14"/>
    <p:sldId id="289" r:id="rId15"/>
    <p:sldId id="290" r:id="rId16"/>
    <p:sldId id="291" r:id="rId17"/>
    <p:sldId id="292" r:id="rId18"/>
    <p:sldId id="28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3612" autoAdjust="0"/>
  </p:normalViewPr>
  <p:slideViewPr>
    <p:cSldViewPr>
      <p:cViewPr varScale="1">
        <p:scale>
          <a:sx n="108" d="100"/>
          <a:sy n="108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76;&#1086;&#1082;&#1091;&#1084;&#1077;&#1085;&#1090;&#1099;&#1082;&#1086;&#1084;&#1080;&#1090;&#1077;&#1090;&#1072;\&#1054;&#1041;&#1065;&#1040;&#1071;\&#1089;&#1083;&#1072;&#1081;&#1076;&#1099;%20&#1085;&#1072;%20&#1087;&#1091;&#1073;&#1083;&#1080;&#1095;&#1085;&#1099;&#1077;%20&#1089;&#1083;&#1091;&#1096;&#1072;&#1085;&#1080;&#1103;%20&#1085;&#1072;%202017%20&#1075;&#1086;&#1076;\&#1050;&#1085;&#1080;&#1075;&#1072;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4649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4870714598945"/>
                      <c:h val="9.8100040563739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2E4-4A9F-B99E-56E54977D2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E4-4A9F-B99E-56E54977D2E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4914</a:t>
                    </a:r>
                  </a:p>
                  <a:p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1819687264091"/>
                      <c:h val="9.8100040563739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2E4-4A9F-B99E-56E54977D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отчет 2023</c:v>
                </c:pt>
                <c:pt idx="1">
                  <c:v>оценка 2024</c:v>
                </c:pt>
                <c:pt idx="2">
                  <c:v>прогноз 2025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4649</c:v>
                </c:pt>
                <c:pt idx="1">
                  <c:v>4686</c:v>
                </c:pt>
                <c:pt idx="2">
                  <c:v>4914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4-4A9F-B99E-56E54977D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8016000"/>
        <c:axId val="88017536"/>
        <c:axId val="0"/>
      </c:bar3DChart>
      <c:catAx>
        <c:axId val="880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8017536"/>
        <c:crosses val="autoZero"/>
        <c:auto val="1"/>
        <c:lblAlgn val="ctr"/>
        <c:lblOffset val="100"/>
        <c:noMultiLvlLbl val="0"/>
      </c:catAx>
      <c:valAx>
        <c:axId val="88017536"/>
        <c:scaling>
          <c:orientation val="minMax"/>
          <c:max val="6200"/>
          <c:min val="6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8801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0" dirty="0" smtClean="0"/>
                      <a:t> 443,5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5E-4C7C-8D87-7D5FAD6623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0" dirty="0" smtClean="0"/>
                      <a:t> 766,5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5E-4C7C-8D87-7D5FAD6623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en-US" baseline="0" dirty="0" smtClean="0"/>
                      <a:t> 137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5E-4C7C-8D87-7D5FAD662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отчет 2023</c:v>
                </c:pt>
                <c:pt idx="1">
                  <c:v>оценка 2024</c:v>
                </c:pt>
                <c:pt idx="2">
                  <c:v>прогноз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4582.2</c:v>
                </c:pt>
                <c:pt idx="1">
                  <c:v>5549</c:v>
                </c:pt>
                <c:pt idx="2" formatCode="0.00">
                  <c:v>6386.2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5E-4C7C-8D87-7D5FAD662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24768"/>
        <c:axId val="69034752"/>
      </c:barChart>
      <c:catAx>
        <c:axId val="6902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034752"/>
        <c:crosses val="autoZero"/>
        <c:auto val="1"/>
        <c:lblAlgn val="ctr"/>
        <c:lblOffset val="100"/>
        <c:noMultiLvlLbl val="0"/>
      </c:catAx>
      <c:valAx>
        <c:axId val="69034752"/>
        <c:scaling>
          <c:orientation val="minMax"/>
          <c:max val="4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024768"/>
        <c:crosses val="autoZero"/>
        <c:crossBetween val="between"/>
        <c:majorUnit val="500"/>
        <c:minorUnit val="250"/>
      </c:valAx>
      <c:dTable>
        <c:showHorzBorder val="1"/>
        <c:showVertBorder val="1"/>
        <c:showOutline val="1"/>
        <c:showKeys val="1"/>
      </c:dTable>
    </c:plotArea>
    <c:legend>
      <c:legendPos val="t"/>
      <c:layout>
        <c:manualLayout>
          <c:xMode val="edge"/>
          <c:yMode val="edge"/>
          <c:x val="9.5162267975674703E-2"/>
          <c:y val="5.5227523739192382E-2"/>
          <c:w val="0.2326480854492699"/>
          <c:h val="0.118888342471751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рублей</a:t>
            </a:r>
          </a:p>
        </c:rich>
      </c:tx>
      <c:layout>
        <c:manualLayout>
          <c:xMode val="edge"/>
          <c:yMode val="edge"/>
          <c:x val="0.40122011076456932"/>
          <c:y val="0.14548008829817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41398934093976"/>
          <c:y val="0.30470388911036111"/>
          <c:w val="0.74924074204867863"/>
          <c:h val="0.50507777289130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7030A0"/>
            </a:solidFill>
            <a:ln w="28575"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83-42B3-BF41-B67F2BC152B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82136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83-42B3-BF41-B67F2BC152B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dirty="0" smtClean="0"/>
                      <a:t>98681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83-42B3-BF41-B67F2BC152B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aseline="0" dirty="0" smtClean="0"/>
                      <a:t>108299</a:t>
                    </a:r>
                  </a:p>
                  <a:p>
                    <a:endParaRPr lang="en-US" sz="1100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83-42B3-BF41-B67F2BC152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отчет 2023</c:v>
                </c:pt>
                <c:pt idx="1">
                  <c:v> оценка 2024</c:v>
                </c:pt>
                <c:pt idx="2">
                  <c:v> прогноз 2025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82136</c:v>
                </c:pt>
                <c:pt idx="1">
                  <c:v>98681</c:v>
                </c:pt>
                <c:pt idx="2">
                  <c:v>108299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83-42B3-BF41-B67F2BC15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51904"/>
        <c:axId val="69053440"/>
      </c:barChart>
      <c:catAx>
        <c:axId val="6905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9053440"/>
        <c:crosses val="autoZero"/>
        <c:auto val="1"/>
        <c:lblAlgn val="ctr"/>
        <c:lblOffset val="100"/>
        <c:noMultiLvlLbl val="0"/>
      </c:catAx>
      <c:valAx>
        <c:axId val="69053440"/>
        <c:scaling>
          <c:orientation val="minMax"/>
        </c:scaling>
        <c:delete val="0"/>
        <c:axPos val="l"/>
        <c:numFmt formatCode="#,##0" sourceLinked="1"/>
        <c:majorTickMark val="out"/>
        <c:minorTickMark val="cross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905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85042009558487"/>
          <c:y val="0.35101185651724032"/>
          <c:w val="0.5751094836137256"/>
          <c:h val="0.37233500667950242"/>
        </c:manualLayout>
      </c:layout>
      <c:pie3DChart>
        <c:varyColors val="1"/>
        <c:ser>
          <c:idx val="0"/>
          <c:order val="0"/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30B-40D3-8901-348D764B56E1}"/>
              </c:ext>
            </c:extLst>
          </c:dPt>
          <c:dLbls>
            <c:dLbl>
              <c:idx val="0"/>
              <c:layout>
                <c:manualLayout>
                  <c:x val="-7.3422626185063358E-2"/>
                  <c:y val="-0.20946005999333428"/>
                </c:manualLayout>
              </c:layout>
              <c:tx>
                <c:rich>
                  <a:bodyPr/>
                  <a:lstStyle/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25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Налоговые доходы</a:t>
                    </a:r>
                  </a:p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25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34,8%  </a:t>
                    </a:r>
                    <a:endParaRPr lang="ru-RU" sz="1525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(394 376,6 тыс. руб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30B-40D3-8901-348D764B56E1}"/>
                </c:ext>
              </c:extLst>
            </c:dLbl>
            <c:dLbl>
              <c:idx val="1"/>
              <c:layout>
                <c:manualLayout>
                  <c:x val="2.6220266967132384E-2"/>
                  <c:y val="-0.11173937022870474"/>
                </c:manualLayout>
              </c:layout>
              <c:tx>
                <c:rich>
                  <a:bodyPr/>
                  <a:lstStyle/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25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Неналоговые доходы</a:t>
                    </a:r>
                  </a:p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25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6,1%</a:t>
                    </a:r>
                    <a:endParaRPr lang="ru-RU" sz="1525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25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(69 567,4</a:t>
                    </a:r>
                  </a:p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25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</a:t>
                    </a:r>
                    <a:r>
                      <a:rPr lang="ru-RU" sz="1525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0B-40D3-8901-348D764B56E1}"/>
                </c:ext>
              </c:extLst>
            </c:dLbl>
            <c:dLbl>
              <c:idx val="2"/>
              <c:layout>
                <c:manualLayout>
                  <c:x val="-0.10508158088564094"/>
                  <c:y val="-0.44915148316853676"/>
                </c:manualLayout>
              </c:layout>
              <c:tx>
                <c:rich>
                  <a:bodyPr/>
                  <a:lstStyle/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25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Безвозмездные поступления</a:t>
                    </a:r>
                  </a:p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25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59,1%  </a:t>
                    </a:r>
                    <a:endParaRPr lang="ru-RU" sz="1525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(669 500,4 тыс. руб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.)</a:t>
                    </a:r>
                  </a:p>
                  <a:p>
                    <a:pPr>
                      <a:defRPr sz="225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25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       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0B-40D3-8901-348D764B56E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2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'слайд 4'!$A$5:$A$7</c:f>
              <c:numCache>
                <c:formatCode>0.00%</c:formatCode>
                <c:ptCount val="3"/>
                <c:pt idx="0">
                  <c:v>0.20600000000000002</c:v>
                </c:pt>
                <c:pt idx="1">
                  <c:v>3.500000000000001E-2</c:v>
                </c:pt>
                <c:pt idx="2">
                  <c:v>0.75900000000000012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0B-40D3-8901-348D764B5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22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2855892700156"/>
          <c:y val="9.4648874992725701E-2"/>
          <c:w val="0.70076283003541373"/>
          <c:h val="0.90535112500727366"/>
        </c:manualLayout>
      </c:layout>
      <c:pie3DChart>
        <c:varyColors val="1"/>
        <c:ser>
          <c:idx val="0"/>
          <c:order val="0"/>
          <c:explosion val="24"/>
          <c:dPt>
            <c:idx val="1"/>
            <c:bubble3D val="0"/>
            <c:explosion val="8"/>
            <c:extLst>
              <c:ext xmlns:c16="http://schemas.microsoft.com/office/drawing/2014/chart" uri="{C3380CC4-5D6E-409C-BE32-E72D297353CC}">
                <c16:uniqueId val="{00000001-5CD7-42FA-AC59-D305FDD086AF}"/>
              </c:ext>
            </c:extLst>
          </c:dPt>
          <c:dLbls>
            <c:dLbl>
              <c:idx val="0"/>
              <c:layout>
                <c:manualLayout>
                  <c:x val="7.7031021724694074E-2"/>
                  <c:y val="-5.1136230388593183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Социальная сфера </a:t>
                    </a:r>
                    <a:r>
                      <a:rPr lang="ru-RU" sz="1600" dirty="0" smtClean="0"/>
                      <a:t>– 77%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D7-42FA-AC59-D305FDD086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D7-42FA-AC59-D305FDD086AF}"/>
                </c:ext>
              </c:extLst>
            </c:dLbl>
            <c:dLbl>
              <c:idx val="2"/>
              <c:layout>
                <c:manualLayout>
                  <c:x val="-8.5884431316446366E-2"/>
                  <c:y val="3.6478971472305548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Общегосударственные вопросы- </a:t>
                    </a:r>
                    <a:r>
                      <a:rPr lang="ru-RU" sz="1600" dirty="0" smtClean="0"/>
                      <a:t>14,5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D7-42FA-AC59-D305FDD086AF}"/>
                </c:ext>
              </c:extLst>
            </c:dLbl>
            <c:dLbl>
              <c:idx val="3"/>
              <c:layout>
                <c:manualLayout>
                  <c:x val="-3.8873920880371948E-2"/>
                  <c:y val="-0.12023830105646766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Национальная экономика </a:t>
                    </a:r>
                    <a:r>
                      <a:rPr lang="ru-RU" sz="1600" dirty="0" smtClean="0"/>
                      <a:t>– 5,5%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D7-42FA-AC59-D305FDD086AF}"/>
                </c:ext>
              </c:extLst>
            </c:dLbl>
            <c:dLbl>
              <c:idx val="4"/>
              <c:layout>
                <c:manualLayout>
                  <c:x val="9.7946953812200491E-2"/>
                  <c:y val="-2.5442719768350257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Жилищно-коммунальное хозяйство </a:t>
                    </a:r>
                    <a:r>
                      <a:rPr lang="ru-RU" sz="1600" dirty="0" smtClean="0"/>
                      <a:t>1,9%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D7-42FA-AC59-D305FDD086AF}"/>
                </c:ext>
              </c:extLst>
            </c:dLbl>
            <c:dLbl>
              <c:idx val="5"/>
              <c:layout>
                <c:manualLayout>
                  <c:x val="0.27847092403659862"/>
                  <c:y val="6.54459910098172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Прочие расходы </a:t>
                    </a:r>
                    <a:r>
                      <a:rPr lang="ru-RU" sz="1600" dirty="0" smtClean="0"/>
                      <a:t>– 3 %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D7-42FA-AC59-D305FDD08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Лист4!$C$111:$C$116</c:f>
              <c:numCache>
                <c:formatCode>0.0</c:formatCode>
                <c:ptCount val="6"/>
                <c:pt idx="0">
                  <c:v>80</c:v>
                </c:pt>
                <c:pt idx="1">
                  <c:v>2.7</c:v>
                </c:pt>
                <c:pt idx="2">
                  <c:v>15.1</c:v>
                </c:pt>
                <c:pt idx="3">
                  <c:v>1.3</c:v>
                </c:pt>
                <c:pt idx="4">
                  <c:v>0.30000000000000032</c:v>
                </c:pt>
                <c:pt idx="5" formatCode="General">
                  <c:v>0.60000000000000064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D7-42FA-AC59-D305FDD08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0.48689</cdr:x>
      <cdr:y>0.49975</cdr:y>
    </cdr:from>
    <cdr:to>
      <cdr:x>0.50149</cdr:x>
      <cdr:y>0.56391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5446" y="2834881"/>
          <a:ext cx="141446" cy="371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2175" b="0" i="0" strike="noStrike">
              <a:solidFill>
                <a:srgbClr val="000000"/>
              </a:solidFill>
              <a:latin typeface="Arial Cyr"/>
            </a:rPr>
            <a:t> </a:t>
          </a:r>
        </a:p>
      </cdr:txBody>
    </cdr:sp>
  </cdr:relSizeAnchor>
  <cdr:relSizeAnchor xmlns:cdr="http://schemas.openxmlformats.org/drawingml/2006/chartDrawing">
    <cdr:from>
      <cdr:x>0.1189</cdr:x>
      <cdr:y>0.34286</cdr:y>
    </cdr:from>
    <cdr:to>
      <cdr:x>0.28297</cdr:x>
      <cdr:y>0.45715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1043608" y="1728192"/>
          <a:ext cx="1440122" cy="57608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E8425-B5C0-47B5-8D16-2F420D034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6342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B7F6E-07C8-4226-BCDD-13422BBFD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818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7CD86-43AE-4578-AD0E-466E79B69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5583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94549-673D-48F3-B3E3-04A938F04A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3575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F79CB-2A55-4F7C-B3C1-66AD43502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554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8529F-DC04-4778-981F-579BE8286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0316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C270E-E7D0-4B43-8278-1810FA65AE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8662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32080-487E-456A-872F-23C9CF8E74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0261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12834-B5D8-431E-B339-4FC121008F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6324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19962-E8D6-4474-A401-A0F4CB26BE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7581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47440-A512-46E2-95D7-F9F1D7F2E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6146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02061-B3C6-4D6F-B19F-1C145155C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59476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0776F8-17FC-445C-9065-9EAB3B0A1F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7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73832"/>
            <a:ext cx="6984776" cy="9269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861048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районе,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412776"/>
            <a:ext cx="7920880" cy="2232248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sz="17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Забайкальского </a:t>
            </a:r>
            <a:r>
              <a:rPr lang="ru-RU" sz="17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муниципального округа,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 формате доступном для широкого круга пользователей. В представленной информации отражено положение бюджета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Забайкальского муниципального округа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на предстоящий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2025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год и плановый период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2026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2027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годов.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454" y="3861048"/>
            <a:ext cx="339819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24744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Забайкальского муниципального округа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5" name="Рисунок 1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195736" y="3284984"/>
            <a:ext cx="48245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Приоритизация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бюджетных расходов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4149080"/>
            <a:ext cx="4824536" cy="8989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Эффективное управление муниципальным долгом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5736" y="2204864"/>
            <a:ext cx="48245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Мобилизация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доходного потенциала бюджета округа для достижения целей и показателей проектов, обеспечивающих получение результатов от региональных и федеральных проектов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5192028"/>
            <a:ext cx="4824536" cy="5412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</a:t>
            </a:r>
            <a:r>
              <a:rPr lang="ru-RU" sz="1600" dirty="0" smtClean="0">
                <a:solidFill>
                  <a:schemeClr val="tx2"/>
                </a:solidFill>
              </a:rPr>
              <a:t>бюджета округа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77272"/>
            <a:ext cx="482453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6706" y="116632"/>
            <a:ext cx="8510588" cy="179305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Основные параметры бюджета Забайкальского муниципального округа                 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</a:t>
            </a:r>
            <a:r>
              <a:rPr lang="ru-RU" sz="1800" b="1" dirty="0" smtClean="0"/>
              <a:t>(тыс. руб.)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67542" y="1909688"/>
          <a:ext cx="8496945" cy="382356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58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Показатели</a:t>
                      </a:r>
                      <a:endParaRPr lang="ru-RU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8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Доходы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b="1" dirty="0" smtClean="0"/>
                        <a:t>1 133 444,4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b="1" dirty="0" smtClean="0"/>
                        <a:t>1 038 620,7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b="1" dirty="0" smtClean="0"/>
                        <a:t>1 144 993,7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8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Расходы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b="1" dirty="0" smtClean="0"/>
                        <a:t>1 131 329,3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b="1" dirty="0" smtClean="0"/>
                        <a:t>1 036 505,6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b="1" dirty="0" smtClean="0"/>
                        <a:t>1 144 170,2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8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Профицит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b="1" dirty="0" smtClean="0"/>
                        <a:t>2 115,1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b="1" dirty="0" smtClean="0"/>
                        <a:t>2 115,1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400" b="1" dirty="0" smtClean="0"/>
                        <a:t>823,5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 flipV="1">
            <a:off x="0" y="-37781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16416" y="6381328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03471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Доходы бюджета Забайкальского муниципального округа на 2025 год</a:t>
            </a:r>
          </a:p>
        </p:txBody>
      </p:sp>
      <p:pic>
        <p:nvPicPr>
          <p:cNvPr id="7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 flipV="1">
            <a:off x="0" y="-37781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5"/>
          <p:cNvGraphicFramePr>
            <a:graphicFrameLocks/>
          </p:cNvGraphicFramePr>
          <p:nvPr>
            <p:extLst/>
          </p:nvPr>
        </p:nvGraphicFramePr>
        <p:xfrm>
          <a:off x="0" y="1628800"/>
          <a:ext cx="877748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191854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-37782"/>
            <a:ext cx="8510588" cy="1810597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«Объем поступлений доходов бюджета Забайкальского муниципального округа по собственным доходам на 2025 год и плановый период 2026 и 2027 годов»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/>
              <a:t>Сумма</a:t>
            </a:r>
            <a:r>
              <a:rPr lang="en-US" sz="1800" dirty="0" smtClean="0"/>
              <a:t> </a:t>
            </a:r>
            <a:r>
              <a:rPr lang="ru-RU" sz="1800" dirty="0"/>
              <a:t>тыс. руб.</a:t>
            </a:r>
            <a:br>
              <a:rPr lang="ru-RU" sz="1800" dirty="0"/>
            </a:br>
            <a:endParaRPr lang="ru-RU" sz="1800" b="1" dirty="0" smtClean="0"/>
          </a:p>
        </p:txBody>
      </p:sp>
      <p:graphicFrame>
        <p:nvGraphicFramePr>
          <p:cNvPr id="14420" name="Group 84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611560" y="1484784"/>
          <a:ext cx="7920880" cy="533923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2025 год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2026 год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2027 год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463 944,0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464 143,6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489 669,7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7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304 405,5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299 559,0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320 203,3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5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уплаты акцизов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15 191,0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16 349,1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17 094,4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5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40 337,4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44 062,3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47 565,8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5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Налоги на имущество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17 628,0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17 390,0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17 164,0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79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12 578,2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12 995,1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13 330,2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Государственная пошлина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4 236,5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5 075,8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5 806,0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79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имущества, находящегося  в государственной и муниципальной собственности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58 465,4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57 529,8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56 824,1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25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Платежи при пользовании природными ресурсами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103,3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79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966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5 470,0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5 470,0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5 670,0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863833798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Штрафы, санкции, возмещение ущерба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4 928,7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5 009,2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5 308,6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961743929"/>
                  </a:ext>
                </a:extLst>
              </a:tr>
            </a:tbl>
          </a:graphicData>
        </a:graphic>
      </p:graphicFrame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 flipV="1">
            <a:off x="0" y="-3778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5647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 flipV="1">
            <a:off x="0" y="-3778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95535" y="1571612"/>
          <a:ext cx="8602583" cy="506287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858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  показателей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2027 год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Безвозмездные </a:t>
                      </a:r>
                      <a:r>
                        <a:rPr lang="ru-RU" sz="2000" b="1" dirty="0"/>
                        <a:t>поступления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669 500,4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574 477,1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655 324,0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Дотации от других бюджетов бюджетной системы Российской Федерации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74 970,0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26 109,0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18 940,0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Субсидии бюджетам </a:t>
                      </a:r>
                      <a:r>
                        <a:rPr lang="ru-RU" sz="1800" dirty="0" smtClean="0"/>
                        <a:t>бюджетной системы </a:t>
                      </a:r>
                      <a:r>
                        <a:rPr lang="ru-RU" sz="1800" dirty="0"/>
                        <a:t>Российской Федерации </a:t>
                      </a:r>
                      <a:r>
                        <a:rPr lang="ru-RU" sz="1800" dirty="0" smtClean="0"/>
                        <a:t>(межбюджетные субсидии)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42 917,8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8 379,6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84 162,0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Субвенции бюджетам субъектов РФ и  муниципальных образований 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544 412,5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533 285,2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545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337,7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7 200,1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6 703,3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6 884,3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97971"/>
            <a:ext cx="91085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+mn-cs"/>
              </a:rPr>
              <a:t>Объем безвозмездных поступлений бюджета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+mn-cs"/>
              </a:rPr>
              <a:t>Забайкальского муниципального округа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1AB39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+mn-cs"/>
              </a:rPr>
              <a:t>на 2025 год и плановый период 2026 и 2027 годов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Сумма (тыс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руб.)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7940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938"/>
            <a:ext cx="9144000" cy="16216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«Структура расходов бюджета Забайкальского муниципального округа на 2025 год»</a:t>
            </a:r>
          </a:p>
        </p:txBody>
      </p:sp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 flipV="1">
            <a:off x="0" y="-37781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467544" y="1844824"/>
          <a:ext cx="82321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86613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58417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Расходы бюджета Забайкальского муниципального округа по программным и непрограммным мероприятиям на 2025 и плановый период 2026 и 2027 годов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772816"/>
          <a:ext cx="8784977" cy="46523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525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2027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2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Расходы , всего: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1 131 329,3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1 036 505,6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1 144 170,2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525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41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Программные мероприятия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525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+mn-cs"/>
                        </a:rPr>
                        <a:t>1 109 867,9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1 013 849,9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1 121 368,7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525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98,1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97,8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8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Непрограммные</a:t>
                      </a:r>
                      <a:r>
                        <a:rPr lang="ru-RU" sz="2200" b="1" baseline="0" dirty="0" smtClean="0"/>
                        <a:t> мероприятия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525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21 461,4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22 655,7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22 801,5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525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+mn-cs"/>
                        </a:rPr>
                        <a:t>1,9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+mn-cs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 flipV="1">
            <a:off x="0" y="-37780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4848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72816"/>
            <a:ext cx="81845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Забайкальского муниципального округа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Забайкальск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Красноармейская, 40 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Чипизубова Наталья Николаевна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(30251) 3-16-78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(30251) 2-29-14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raifo_70088@mail.ru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пт. 9:00-12:30; 14:00-18:00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бюджетного отдела 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(30251) 2-29-05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" name="Рисунок 7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92"/>
            <a:ext cx="9144000" cy="10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085835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pic>
        <p:nvPicPr>
          <p:cNvPr id="9" name="Рисунок 8" descr="_MG_9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6" y="1785123"/>
            <a:ext cx="2465816" cy="16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MG_9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2357804" cy="1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87824" y="2212122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Публичные слушания по проекту бюджета </a:t>
            </a:r>
            <a:r>
              <a:rPr lang="ru-RU" sz="1400" dirty="0" smtClean="0"/>
              <a:t>Забайкальского муниципального округа</a:t>
            </a:r>
            <a:endParaRPr lang="ru-RU" sz="1400" dirty="0" smtClean="0"/>
          </a:p>
          <a:p>
            <a:r>
              <a:rPr lang="ru-RU" sz="1400" dirty="0" smtClean="0"/>
              <a:t>(проходят ежегодно в ноябре - декабре 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</a:t>
            </a:r>
            <a:r>
              <a:rPr lang="ru-RU" sz="1500" dirty="0" smtClean="0"/>
              <a:t>Забайкальского муниципального округа</a:t>
            </a:r>
            <a:endParaRPr lang="ru-RU" sz="1500" dirty="0" smtClean="0"/>
          </a:p>
          <a:p>
            <a:r>
              <a:rPr lang="ru-RU" sz="1500" dirty="0" smtClean="0"/>
              <a:t>(проходят ежегодно в апреле – мае ) </a:t>
            </a:r>
            <a:endParaRPr lang="ru-RU" sz="1500" dirty="0"/>
          </a:p>
        </p:txBody>
      </p:sp>
      <p:pic>
        <p:nvPicPr>
          <p:cNvPr id="16" name="Рисунок 15" descr="6aaa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823016"/>
            <a:ext cx="2304256" cy="153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03848" y="344504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Рисунок 17" descr="20151020_2058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596" y="4869160"/>
            <a:ext cx="23099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08467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7" y="4797152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7272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округа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4172" y="1484784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округа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округа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округа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" name="Рисунок 16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97152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797152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8985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60800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36305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474893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 rot="5400000">
            <a:off x="3773815" y="4083169"/>
            <a:ext cx="1308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4133591"/>
              </p:ext>
            </p:extLst>
          </p:nvPr>
        </p:nvGraphicFramePr>
        <p:xfrm>
          <a:off x="899592" y="1124744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object 6"/>
          <p:cNvSpPr>
            <a:spLocks/>
          </p:cNvSpPr>
          <p:nvPr/>
        </p:nvSpPr>
        <p:spPr bwMode="auto">
          <a:xfrm>
            <a:off x="0" y="227687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4"/>
            <a:ext cx="504056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социально-экономического развития  </a:t>
            </a:r>
            <a:r>
              <a:rPr kumimoji="0" lang="ru-RU" sz="2000" b="1" i="0" strike="noStrike" kern="1200" cap="none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Забайкальского муниципального округа</a:t>
            </a:r>
            <a:endParaRPr kumimoji="0" lang="ru-RU" sz="2000" b="1" i="0" strike="noStrike" kern="1200" cap="none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79858137"/>
              </p:ext>
            </p:extLst>
          </p:nvPr>
        </p:nvGraphicFramePr>
        <p:xfrm>
          <a:off x="5148808" y="1357298"/>
          <a:ext cx="3995192" cy="260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4005064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effectLst/>
              </a:rPr>
              <a:t>Среднемесячная</a:t>
            </a:r>
            <a:r>
              <a:rPr lang="ru-RU" sz="1600" b="1" i="1" dirty="0" smtClean="0">
                <a:effectLst/>
              </a:rPr>
              <a:t> заработная плата  одного работающего в городе</a:t>
            </a:r>
            <a:endParaRPr lang="ru-RU" sz="1600" b="1" i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786" y="11247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Численность работающих, тыс. чел.</a:t>
            </a:r>
            <a:endParaRPr lang="ru-RU" sz="1600" b="1" i="1" dirty="0"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483768" y="5373216"/>
            <a:ext cx="1872208" cy="1368152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прожиточного минимума на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2025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год </a:t>
            </a:r>
            <a:endParaRPr lang="ru-RU" sz="1400" b="1" u="sng" baseline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20748 руб</a:t>
            </a: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17443465"/>
              </p:ext>
            </p:extLst>
          </p:nvPr>
        </p:nvGraphicFramePr>
        <p:xfrm>
          <a:off x="216391" y="2775470"/>
          <a:ext cx="4506548" cy="242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27584" y="2420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Фонд оплаты труда</a:t>
            </a:r>
            <a:endParaRPr lang="ru-RU" sz="1600" b="1" i="1" dirty="0">
              <a:effectLst/>
            </a:endParaRPr>
          </a:p>
        </p:txBody>
      </p:sp>
      <p:pic>
        <p:nvPicPr>
          <p:cNvPr id="14" name="Рисунок 13" descr="produktovaya_korz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57192"/>
            <a:ext cx="2218445" cy="1700808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45062917"/>
              </p:ext>
            </p:extLst>
          </p:nvPr>
        </p:nvGraphicFramePr>
        <p:xfrm>
          <a:off x="4499992" y="4293096"/>
          <a:ext cx="464400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1137</Words>
  <Application>Microsoft Office PowerPoint</Application>
  <PresentationFormat>Экран (4:3)</PresentationFormat>
  <Paragraphs>240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Andalus</vt:lpstr>
      <vt:lpstr>Arial</vt:lpstr>
      <vt:lpstr>Arial Cyr</vt:lpstr>
      <vt:lpstr>Bookman Old Style</vt:lpstr>
      <vt:lpstr>Calibri</vt:lpstr>
      <vt:lpstr>Courier New</vt:lpstr>
      <vt:lpstr>Times New Roman</vt:lpstr>
      <vt:lpstr>Verdana</vt:lpstr>
      <vt:lpstr>Тема Office</vt:lpstr>
      <vt:lpstr>1_Тема Office</vt:lpstr>
      <vt:lpstr>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округа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Забайкальского муниципального округа                                                                                                               (тыс. руб.)</vt:lpstr>
      <vt:lpstr>Доходы бюджета Забайкальского муниципального округа на 2025 год</vt:lpstr>
      <vt:lpstr>«Объем поступлений доходов бюджета Забайкальского муниципального округа по собственным доходам на 2025 год и плановый период 2026 и 2027 годов»  Сумма тыс. руб. </vt:lpstr>
      <vt:lpstr>Презентация PowerPoint</vt:lpstr>
      <vt:lpstr>«Структура расходов бюджета Забайкальского муниципального округа на 2025 год»</vt:lpstr>
      <vt:lpstr>Расходы бюджета Забайкальского муниципального округа по программным и непрограммным мероприятиям на 2025 и плановый период 2026 и 2027 годов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NN</cp:lastModifiedBy>
  <cp:revision>352</cp:revision>
  <cp:lastPrinted>2023-01-20T01:59:24Z</cp:lastPrinted>
  <dcterms:created xsi:type="dcterms:W3CDTF">2015-12-08T06:00:19Z</dcterms:created>
  <dcterms:modified xsi:type="dcterms:W3CDTF">2025-03-04T03:09:44Z</dcterms:modified>
</cp:coreProperties>
</file>